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8288000" cy="10287000"/>
  <p:notesSz cx="6858000" cy="9144000"/>
  <p:embeddedFontLst>
    <p:embeddedFont>
      <p:font typeface="Gagalin" charset="1" panose="00000500000000000000"/>
      <p:regular r:id="rId22"/>
    </p:embeddedFont>
    <p:embeddedFont>
      <p:font typeface="Poppins" charset="1" panose="00000500000000000000"/>
      <p:regular r:id="rId23"/>
    </p:embeddedFont>
    <p:embeddedFont>
      <p:font typeface="Montserrat Bold" charset="1" panose="00000800000000000000"/>
      <p:regular r:id="rId24"/>
    </p:embeddedFont>
    <p:embeddedFont>
      <p:font typeface="Marta" charset="1" panose="02000503060000020003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2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2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24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25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28.png" Type="http://schemas.openxmlformats.org/officeDocument/2006/relationships/image"/><Relationship Id="rId8" Target="../media/image29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10.png" Type="http://schemas.openxmlformats.org/officeDocument/2006/relationships/image"/><Relationship Id="rId8" Target="../media/image1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12.png" Type="http://schemas.openxmlformats.org/officeDocument/2006/relationships/image"/><Relationship Id="rId8" Target="../media/image1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14.png" Type="http://schemas.openxmlformats.org/officeDocument/2006/relationships/image"/><Relationship Id="rId8" Target="../media/image1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16.png" Type="http://schemas.openxmlformats.org/officeDocument/2006/relationships/image"/><Relationship Id="rId8" Target="../media/image1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18.png" Type="http://schemas.openxmlformats.org/officeDocument/2006/relationships/image"/><Relationship Id="rId8" Target="../media/image1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20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2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670238" y="0"/>
            <a:ext cx="11617762" cy="10287000"/>
          </a:xfrm>
          <a:custGeom>
            <a:avLst/>
            <a:gdLst/>
            <a:ahLst/>
            <a:cxnLst/>
            <a:rect r="r" b="b" t="t" l="l"/>
            <a:pathLst>
              <a:path h="10287000" w="11617762">
                <a:moveTo>
                  <a:pt x="0" y="0"/>
                </a:moveTo>
                <a:lnTo>
                  <a:pt x="11617762" y="0"/>
                </a:lnTo>
                <a:lnTo>
                  <a:pt x="1161776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914400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10287000" y="0"/>
                </a:moveTo>
                <a:lnTo>
                  <a:pt x="0" y="0"/>
                </a:lnTo>
                <a:lnTo>
                  <a:pt x="0" y="10287000"/>
                </a:lnTo>
                <a:lnTo>
                  <a:pt x="10287000" y="1028700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4">
              <a:alphaModFix amt="25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14300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5000"/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464793" y="3214568"/>
            <a:ext cx="8794507" cy="5852344"/>
          </a:xfrm>
          <a:custGeom>
            <a:avLst/>
            <a:gdLst/>
            <a:ahLst/>
            <a:cxnLst/>
            <a:rect r="r" b="b" t="t" l="l"/>
            <a:pathLst>
              <a:path h="5852344" w="8794507">
                <a:moveTo>
                  <a:pt x="0" y="0"/>
                </a:moveTo>
                <a:lnTo>
                  <a:pt x="8794507" y="0"/>
                </a:lnTo>
                <a:lnTo>
                  <a:pt x="8794507" y="5852344"/>
                </a:lnTo>
                <a:lnTo>
                  <a:pt x="0" y="58523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94904" y="3262193"/>
            <a:ext cx="8115300" cy="30406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90"/>
              </a:lnSpc>
            </a:pPr>
            <a:r>
              <a:rPr lang="en-US" sz="7071" spc="332">
                <a:solidFill>
                  <a:srgbClr val="004A55"/>
                </a:solidFill>
                <a:latin typeface="Gagalin"/>
                <a:ea typeface="Gagalin"/>
                <a:cs typeface="Gagalin"/>
                <a:sym typeface="Gagalin"/>
              </a:rPr>
              <a:t>АНАЛІЗ ОЦІНКИ СЛУЖБ ПІДТРИМКИ СТУДЕНТІВ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94904" y="6350476"/>
            <a:ext cx="4720383" cy="9938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67"/>
              </a:lnSpc>
            </a:pPr>
            <a:r>
              <a:rPr lang="en-US" sz="6873" spc="323">
                <a:solidFill>
                  <a:srgbClr val="004A55"/>
                </a:solidFill>
                <a:latin typeface="Gagalin"/>
                <a:ea typeface="Gagalin"/>
                <a:cs typeface="Gagalin"/>
                <a:sym typeface="Gagalin"/>
              </a:rPr>
              <a:t>2024-2025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189772" y="711670"/>
            <a:ext cx="9908456" cy="1448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1"/>
              </a:lnSpc>
            </a:pPr>
            <a:r>
              <a:rPr lang="en-US" sz="3091" spc="18">
                <a:solidFill>
                  <a:srgbClr val="00323A"/>
                </a:solidFill>
                <a:latin typeface="Poppins"/>
                <a:ea typeface="Poppins"/>
                <a:cs typeface="Poppins"/>
                <a:sym typeface="Poppins"/>
              </a:rPr>
              <a:t>ПРИВАТНИЙ ВИЩИЙ НАВЧАЛЬНИЙ ЗАКЛАД</a:t>
            </a:r>
          </a:p>
          <a:p>
            <a:pPr algn="ctr">
              <a:lnSpc>
                <a:spcPts val="3741"/>
              </a:lnSpc>
            </a:pPr>
            <a:r>
              <a:rPr lang="en-US" sz="3091" spc="18">
                <a:solidFill>
                  <a:srgbClr val="00323A"/>
                </a:solidFill>
                <a:latin typeface="Poppins"/>
                <a:ea typeface="Poppins"/>
                <a:cs typeface="Poppins"/>
                <a:sym typeface="Poppins"/>
              </a:rPr>
              <a:t> «УКРАЇНСЬКИЙ ГУМАНІТАРНИЙ ІНСТИТУТ»</a:t>
            </a:r>
          </a:p>
          <a:p>
            <a:pPr algn="ctr" marL="0" indent="0" lvl="0">
              <a:lnSpc>
                <a:spcPts val="3741"/>
              </a:lnSpc>
            </a:pP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914400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10287000" y="0"/>
                </a:moveTo>
                <a:lnTo>
                  <a:pt x="0" y="0"/>
                </a:lnTo>
                <a:lnTo>
                  <a:pt x="0" y="10287000"/>
                </a:lnTo>
                <a:lnTo>
                  <a:pt x="10287000" y="1028700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14300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0">
            <a:off x="15280012" y="7300604"/>
            <a:ext cx="1979288" cy="1957696"/>
          </a:xfrm>
          <a:custGeom>
            <a:avLst/>
            <a:gdLst/>
            <a:ahLst/>
            <a:cxnLst/>
            <a:rect r="r" b="b" t="t" l="l"/>
            <a:pathLst>
              <a:path h="1957696" w="1979288">
                <a:moveTo>
                  <a:pt x="0" y="1957696"/>
                </a:moveTo>
                <a:lnTo>
                  <a:pt x="1979288" y="1957696"/>
                </a:lnTo>
                <a:lnTo>
                  <a:pt x="1979288" y="0"/>
                </a:lnTo>
                <a:lnTo>
                  <a:pt x="0" y="0"/>
                </a:lnTo>
                <a:lnTo>
                  <a:pt x="0" y="195769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242398" y="3624858"/>
            <a:ext cx="8353391" cy="5954729"/>
          </a:xfrm>
          <a:custGeom>
            <a:avLst/>
            <a:gdLst/>
            <a:ahLst/>
            <a:cxnLst/>
            <a:rect r="r" b="b" t="t" l="l"/>
            <a:pathLst>
              <a:path h="5954729" w="8353391">
                <a:moveTo>
                  <a:pt x="0" y="0"/>
                </a:moveTo>
                <a:lnTo>
                  <a:pt x="8353391" y="0"/>
                </a:lnTo>
                <a:lnTo>
                  <a:pt x="8353391" y="5954730"/>
                </a:lnTo>
                <a:lnTo>
                  <a:pt x="0" y="59547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2586" t="-40635" r="-57934" b="-16254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20108" y="3153343"/>
            <a:ext cx="1402560" cy="510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72"/>
              </a:lnSpc>
            </a:pPr>
            <a:r>
              <a:rPr lang="en-US" sz="3796" b="true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2024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529189" y="3153343"/>
            <a:ext cx="1402560" cy="510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72"/>
              </a:lnSpc>
            </a:pPr>
            <a:r>
              <a:rPr lang="en-US" sz="3796" b="true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2025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83879" y="3587559"/>
            <a:ext cx="8960121" cy="61229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45278" indent="-222639" lvl="1">
              <a:lnSpc>
                <a:spcPts val="3238"/>
              </a:lnSpc>
              <a:buFont typeface="Arial"/>
              <a:buChar char="•"/>
            </a:pPr>
            <a:r>
              <a:rPr lang="en-US" b="true" sz="2062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все супер)</a:t>
            </a:r>
          </a:p>
          <a:p>
            <a:pPr algn="l" marL="445278" indent="-222639" lvl="1">
              <a:lnSpc>
                <a:spcPts val="3238"/>
              </a:lnSpc>
              <a:buFont typeface="Arial"/>
              <a:buChar char="•"/>
            </a:pPr>
            <a:r>
              <a:rPr lang="en-US" b="true" sz="2062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Достатньо того що є</a:t>
            </a:r>
          </a:p>
          <a:p>
            <a:pPr algn="l" marL="445278" indent="-222639" lvl="1">
              <a:lnSpc>
                <a:spcPts val="3238"/>
              </a:lnSpc>
              <a:buFont typeface="Arial"/>
              <a:buChar char="•"/>
            </a:pPr>
            <a:r>
              <a:rPr lang="en-US" b="true" sz="2062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все добре, по питанням які були допомогу і відповіді отримала</a:t>
            </a:r>
          </a:p>
          <a:p>
            <a:pPr algn="l" marL="445278" indent="-222639" lvl="1">
              <a:lnSpc>
                <a:spcPts val="3238"/>
              </a:lnSpc>
              <a:buFont typeface="Arial"/>
              <a:buChar char="•"/>
            </a:pPr>
            <a:r>
              <a:rPr lang="en-US" b="true" sz="2062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незнаю</a:t>
            </a:r>
          </a:p>
          <a:p>
            <a:pPr algn="l" marL="445278" indent="-222639" lvl="1">
              <a:lnSpc>
                <a:spcPts val="3238"/>
              </a:lnSpc>
              <a:buFont typeface="Arial"/>
              <a:buChar char="•"/>
            </a:pPr>
            <a:r>
              <a:rPr lang="en-US" b="true" sz="2062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Не знаю, вони й так стараються, але вони не можуть все й всюди робити. Вони ж люди й теж хочуть відпочинку. Можливо помічників треба, хоча чи будуть вони в поміч..</a:t>
            </a:r>
          </a:p>
          <a:p>
            <a:pPr algn="l" marL="445278" indent="-222639" lvl="1">
              <a:lnSpc>
                <a:spcPts val="3238"/>
              </a:lnSpc>
              <a:buFont typeface="Arial"/>
              <a:buChar char="•"/>
            </a:pPr>
            <a:r>
              <a:rPr lang="en-US" b="true" sz="2062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Підтримка вже на гарному рівні. Просто треба чіткіше,ясніше і просто пояснити відповіді на  ті самі постійні запитання. Якщо будуть якісь заходи то більше конкретики. Часто інформація приходе пізно,особливо про оплату,канікули.</a:t>
            </a:r>
          </a:p>
          <a:p>
            <a:pPr algn="l" marL="445278" indent="-222639" lvl="1">
              <a:lnSpc>
                <a:spcPts val="3238"/>
              </a:lnSpc>
              <a:buFont typeface="Arial"/>
              <a:buChar char="•"/>
            </a:pPr>
            <a:r>
              <a:rPr lang="en-US" b="true" sz="2062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Ніяк вона ітак найкраща</a:t>
            </a:r>
          </a:p>
          <a:p>
            <a:pPr algn="l">
              <a:lnSpc>
                <a:spcPts val="3238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3698376" y="1439472"/>
            <a:ext cx="10891249" cy="1647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54"/>
              </a:lnSpc>
            </a:pPr>
            <a:r>
              <a:rPr lang="en-US" sz="2582">
                <a:solidFill>
                  <a:srgbClr val="004A55"/>
                </a:solidFill>
                <a:latin typeface="Marta"/>
                <a:ea typeface="Marta"/>
                <a:cs typeface="Marta"/>
                <a:sym typeface="Marta"/>
              </a:rPr>
              <a:t>«Частина респондентів зазначає, що підтримка вже працює на достатньо високому рівні. Разом із тим наголошується на необхідності своєчасного інформування, особливо з питань оплати, розкладу та організаційних змін».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92671" y="532014"/>
            <a:ext cx="15102658" cy="492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93735" indent="-396868" lvl="1">
              <a:lnSpc>
                <a:spcPts val="3749"/>
              </a:lnSpc>
              <a:buAutoNum type="arabicPeriod" startAt="1"/>
            </a:pPr>
            <a:r>
              <a:rPr lang="en-US" b="true" sz="3676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Як на вашу думку можна покращити підтримку у ВНЗ?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914400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10287000" y="0"/>
                </a:moveTo>
                <a:lnTo>
                  <a:pt x="0" y="0"/>
                </a:lnTo>
                <a:lnTo>
                  <a:pt x="0" y="10287000"/>
                </a:lnTo>
                <a:lnTo>
                  <a:pt x="10287000" y="1028700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14300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0">
            <a:off x="15280012" y="7300604"/>
            <a:ext cx="1979288" cy="1957696"/>
          </a:xfrm>
          <a:custGeom>
            <a:avLst/>
            <a:gdLst/>
            <a:ahLst/>
            <a:cxnLst/>
            <a:rect r="r" b="b" t="t" l="l"/>
            <a:pathLst>
              <a:path h="1957696" w="1979288">
                <a:moveTo>
                  <a:pt x="0" y="1957696"/>
                </a:moveTo>
                <a:lnTo>
                  <a:pt x="1979288" y="1957696"/>
                </a:lnTo>
                <a:lnTo>
                  <a:pt x="1979288" y="0"/>
                </a:lnTo>
                <a:lnTo>
                  <a:pt x="0" y="0"/>
                </a:lnTo>
                <a:lnTo>
                  <a:pt x="0" y="195769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144000" y="3821214"/>
            <a:ext cx="8521446" cy="5956912"/>
          </a:xfrm>
          <a:custGeom>
            <a:avLst/>
            <a:gdLst/>
            <a:ahLst/>
            <a:cxnLst/>
            <a:rect r="r" b="b" t="t" l="l"/>
            <a:pathLst>
              <a:path h="5956912" w="8521446">
                <a:moveTo>
                  <a:pt x="0" y="0"/>
                </a:moveTo>
                <a:lnTo>
                  <a:pt x="8521446" y="0"/>
                </a:lnTo>
                <a:lnTo>
                  <a:pt x="8521446" y="5956912"/>
                </a:lnTo>
                <a:lnTo>
                  <a:pt x="0" y="59569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1452" t="-42149" r="-56290" b="-15727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00491" y="3310798"/>
            <a:ext cx="1402560" cy="510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72"/>
              </a:lnSpc>
            </a:pPr>
            <a:r>
              <a:rPr lang="en-US" sz="3796" b="true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2024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481342" y="3310798"/>
            <a:ext cx="1402560" cy="510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72"/>
              </a:lnSpc>
            </a:pPr>
            <a:r>
              <a:rPr lang="en-US" sz="3796" b="true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2025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96332" y="4110546"/>
            <a:ext cx="8846067" cy="5667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61813" indent="-230907" lvl="1">
              <a:lnSpc>
                <a:spcPts val="3465"/>
              </a:lnSpc>
              <a:buFont typeface="Arial"/>
              <a:buChar char="•"/>
            </a:pPr>
            <a:r>
              <a:rPr lang="en-US" b="true" sz="2139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Поки все влаштовує, дякую</a:t>
            </a:r>
          </a:p>
          <a:p>
            <a:pPr algn="l" marL="461813" indent="-230907" lvl="1">
              <a:lnSpc>
                <a:spcPts val="3465"/>
              </a:lnSpc>
              <a:buFont typeface="Arial"/>
              <a:buChar char="•"/>
            </a:pPr>
            <a:r>
              <a:rPr lang="en-US" b="true" sz="2139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Налагодити комунікацію між службами та тими хто звертається, а краще в цифровому форматі </a:t>
            </a:r>
          </a:p>
          <a:p>
            <a:pPr algn="l" marL="461813" indent="-230907" lvl="1">
              <a:lnSpc>
                <a:spcPts val="3465"/>
              </a:lnSpc>
              <a:buFont typeface="Arial"/>
              <a:buChar char="•"/>
            </a:pPr>
            <a:r>
              <a:rPr lang="en-US" b="true" sz="2139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Рекламувати наявність служби підтримки</a:t>
            </a:r>
          </a:p>
          <a:p>
            <a:pPr algn="l" marL="461813" indent="-230907" lvl="1">
              <a:lnSpc>
                <a:spcPts val="3465"/>
              </a:lnSpc>
              <a:buFont typeface="Arial"/>
              <a:buChar char="•"/>
            </a:pPr>
            <a:r>
              <a:rPr lang="en-US" b="true" sz="2139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"Пришвидшити можливість швидше опрацьовувати звернення від студентів та надавати зворотній зв'язок</a:t>
            </a:r>
          </a:p>
          <a:p>
            <a:pPr algn="l" marL="461813" indent="-230907" lvl="1">
              <a:lnSpc>
                <a:spcPts val="3465"/>
              </a:lnSpc>
              <a:buFont typeface="Arial"/>
              <a:buChar char="•"/>
            </a:pPr>
            <a:r>
              <a:rPr lang="en-US" b="true" sz="2139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В принципі і так чудова</a:t>
            </a:r>
          </a:p>
          <a:p>
            <a:pPr algn="l" marL="461813" indent="-230907" lvl="1">
              <a:lnSpc>
                <a:spcPts val="3465"/>
              </a:lnSpc>
              <a:buFont typeface="Arial"/>
              <a:buChar char="•"/>
            </a:pPr>
            <a:r>
              <a:rPr lang="en-US" b="true" sz="2139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Більше прислухатися до студентів і давати їй можливість вчитися </a:t>
            </a:r>
          </a:p>
          <a:p>
            <a:pPr algn="l" marL="461813" indent="-230907" lvl="1">
              <a:lnSpc>
                <a:spcPts val="3465"/>
              </a:lnSpc>
              <a:buFont typeface="Arial"/>
              <a:buChar char="•"/>
            </a:pPr>
            <a:r>
              <a:rPr lang="en-US" b="true" sz="2139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Та нічо вже не допоможе...</a:t>
            </a:r>
          </a:p>
          <a:p>
            <a:pPr algn="l" marL="461813" indent="-230907" lvl="1">
              <a:lnSpc>
                <a:spcPts val="3465"/>
              </a:lnSpc>
              <a:buFont typeface="Arial"/>
              <a:buChar char="•"/>
            </a:pPr>
            <a:r>
              <a:rPr lang="en-US" b="true" sz="2139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Нема ідей </a:t>
            </a:r>
          </a:p>
          <a:p>
            <a:pPr algn="l" marL="461813" indent="-230907" lvl="1">
              <a:lnSpc>
                <a:spcPts val="3465"/>
              </a:lnSpc>
              <a:buFont typeface="Arial"/>
              <a:buChar char="•"/>
            </a:pPr>
            <a:r>
              <a:rPr lang="en-US" b="true" sz="2139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Не знаю</a:t>
            </a:r>
          </a:p>
          <a:p>
            <a:pPr algn="l">
              <a:lnSpc>
                <a:spcPts val="3465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3796774" y="1503314"/>
            <a:ext cx="10891249" cy="12376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54"/>
              </a:lnSpc>
            </a:pPr>
            <a:r>
              <a:rPr lang="en-US" sz="2582">
                <a:solidFill>
                  <a:srgbClr val="004A55"/>
                </a:solidFill>
                <a:latin typeface="Marta"/>
                <a:ea typeface="Marta"/>
                <a:cs typeface="Marta"/>
                <a:sym typeface="Marta"/>
              </a:rPr>
              <a:t>«Студенти все частіше говорять про цифровізацію процесів, зокрема онлайн-звернення та швидший зворотний зв’язок. Це свідчить про очікування сучасної, сервісно орієнтованої моделі підтримки».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92671" y="532014"/>
            <a:ext cx="15102658" cy="492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93735" indent="-396868" lvl="1">
              <a:lnSpc>
                <a:spcPts val="3749"/>
              </a:lnSpc>
              <a:buAutoNum type="arabicPeriod" startAt="1"/>
            </a:pPr>
            <a:r>
              <a:rPr lang="en-US" b="true" sz="3676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Як на вашу думку можна покращити підтримку у ВНЗ?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8952612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10287000" y="0"/>
                </a:moveTo>
                <a:lnTo>
                  <a:pt x="0" y="0"/>
                </a:lnTo>
                <a:lnTo>
                  <a:pt x="0" y="10287000"/>
                </a:lnTo>
                <a:lnTo>
                  <a:pt x="10287000" y="1028700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334388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0">
            <a:off x="15280012" y="7300604"/>
            <a:ext cx="1979288" cy="1957696"/>
          </a:xfrm>
          <a:custGeom>
            <a:avLst/>
            <a:gdLst/>
            <a:ahLst/>
            <a:cxnLst/>
            <a:rect r="r" b="b" t="t" l="l"/>
            <a:pathLst>
              <a:path h="1957696" w="1979288">
                <a:moveTo>
                  <a:pt x="0" y="1957696"/>
                </a:moveTo>
                <a:lnTo>
                  <a:pt x="1979288" y="1957696"/>
                </a:lnTo>
                <a:lnTo>
                  <a:pt x="1979288" y="0"/>
                </a:lnTo>
                <a:lnTo>
                  <a:pt x="0" y="0"/>
                </a:lnTo>
                <a:lnTo>
                  <a:pt x="0" y="195769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00491" y="1095375"/>
            <a:ext cx="1402560" cy="510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72"/>
              </a:lnSpc>
            </a:pPr>
            <a:r>
              <a:rPr lang="en-US" sz="3796" b="true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2024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337801" y="3654527"/>
            <a:ext cx="1402560" cy="510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72"/>
              </a:lnSpc>
            </a:pPr>
            <a:r>
              <a:rPr lang="en-US" sz="3796" b="true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2025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91388" y="1720091"/>
            <a:ext cx="8952612" cy="4274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8242" indent="-219121" lvl="1">
              <a:lnSpc>
                <a:spcPts val="3125"/>
              </a:lnSpc>
              <a:buFont typeface="Arial"/>
              <a:buChar char="•"/>
            </a:pPr>
            <a:r>
              <a:rPr lang="en-US" b="true" sz="2029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Не знаю, все добре і так як є</a:t>
            </a:r>
          </a:p>
          <a:p>
            <a:pPr algn="l" marL="438242" indent="-219121" lvl="1">
              <a:lnSpc>
                <a:spcPts val="3125"/>
              </a:lnSpc>
              <a:buFont typeface="Arial"/>
              <a:buChar char="•"/>
            </a:pPr>
            <a:r>
              <a:rPr lang="en-US" b="true" sz="2029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Не ігнорувати студентів</a:t>
            </a:r>
          </a:p>
          <a:p>
            <a:pPr algn="l" marL="438242" indent="-219121" lvl="1">
              <a:lnSpc>
                <a:spcPts val="3125"/>
              </a:lnSpc>
              <a:buFont typeface="Arial"/>
              <a:buChar char="•"/>
            </a:pPr>
            <a:r>
              <a:rPr lang="en-US" b="true" sz="2029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Студенти дуже часто бояться виносити проблемні ситуації, навіть до студради. Через те що не вірять у дієвість органу.</a:t>
            </a:r>
          </a:p>
          <a:p>
            <a:pPr algn="l" marL="438242" indent="-219121" lvl="1">
              <a:lnSpc>
                <a:spcPts val="3125"/>
              </a:lnSpc>
              <a:buFont typeface="Arial"/>
              <a:buChar char="•"/>
            </a:pPr>
            <a:r>
              <a:rPr lang="en-US" b="true" sz="2029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Положительными действиями</a:t>
            </a:r>
          </a:p>
          <a:p>
            <a:pPr algn="l" marL="438242" indent="-219121" lvl="1">
              <a:lnSpc>
                <a:spcPts val="3125"/>
              </a:lnSpc>
              <a:buFont typeface="Arial"/>
              <a:buChar char="•"/>
            </a:pPr>
            <a:r>
              <a:rPr lang="en-US" b="true" sz="2029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Не знаю </a:t>
            </a:r>
          </a:p>
          <a:p>
            <a:pPr algn="l" marL="438242" indent="-219121" lvl="1">
              <a:lnSpc>
                <a:spcPts val="3125"/>
              </a:lnSpc>
              <a:buFont typeface="Arial"/>
              <a:buChar char="•"/>
            </a:pPr>
            <a:r>
              <a:rPr lang="en-US" b="true" sz="2029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Відповідьми. Ну або вирішенням ситуації, бо там 50/50</a:t>
            </a:r>
          </a:p>
          <a:p>
            <a:pPr algn="l" marL="438242" indent="-219121" lvl="1">
              <a:lnSpc>
                <a:spcPts val="3125"/>
              </a:lnSpc>
              <a:buFont typeface="Arial"/>
              <a:buChar char="•"/>
            </a:pPr>
            <a:r>
              <a:rPr lang="en-US" b="true" sz="2029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анонімний чат з психологом </a:t>
            </a:r>
          </a:p>
          <a:p>
            <a:pPr algn="l" marL="438242" indent="-219121" lvl="1">
              <a:lnSpc>
                <a:spcPts val="3125"/>
              </a:lnSpc>
              <a:buFont typeface="Arial"/>
              <a:buChar char="•"/>
            </a:pPr>
            <a:r>
              <a:rPr lang="en-US" b="true" sz="2029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незнаю</a:t>
            </a:r>
          </a:p>
          <a:p>
            <a:pPr algn="l" marL="438242" indent="-219121" lvl="1">
              <a:lnSpc>
                <a:spcPts val="3125"/>
              </a:lnSpc>
              <a:buFont typeface="Arial"/>
              <a:buChar char="•"/>
            </a:pPr>
            <a:r>
              <a:rPr lang="en-US" b="true" sz="2029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Більше про це говорити</a:t>
            </a:r>
          </a:p>
          <a:p>
            <a:pPr algn="l">
              <a:lnSpc>
                <a:spcPts val="3125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91388" y="5779015"/>
            <a:ext cx="8952612" cy="41965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4361" indent="-217180" lvl="1">
              <a:lnSpc>
                <a:spcPts val="2595"/>
              </a:lnSpc>
              <a:buFont typeface="Arial"/>
              <a:buChar char="•"/>
            </a:pPr>
            <a:r>
              <a:rPr lang="en-US" b="true" sz="2011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Дуже добре </a:t>
            </a:r>
          </a:p>
          <a:p>
            <a:pPr algn="l" marL="434361" indent="-217180" lvl="1">
              <a:lnSpc>
                <a:spcPts val="2595"/>
              </a:lnSpc>
              <a:buFont typeface="Arial"/>
              <a:buChar char="•"/>
            </a:pPr>
            <a:r>
              <a:rPr lang="en-US" b="true" sz="2011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На мою думку, можна сотворити додаток, де будут усі служби підтримки УАЦВО</a:t>
            </a:r>
          </a:p>
          <a:p>
            <a:pPr algn="l" marL="434361" indent="-217180" lvl="1">
              <a:lnSpc>
                <a:spcPts val="2595"/>
              </a:lnSpc>
              <a:buFont typeface="Arial"/>
              <a:buChar char="•"/>
            </a:pPr>
            <a:r>
              <a:rPr lang="en-US" b="true" sz="2011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Активніше реагувати на заявки в fix.ugi.edu.ua</a:t>
            </a:r>
          </a:p>
          <a:p>
            <a:pPr algn="l" marL="434361" indent="-217180" lvl="1">
              <a:lnSpc>
                <a:spcPts val="2595"/>
              </a:lnSpc>
              <a:buFont typeface="Arial"/>
              <a:buChar char="•"/>
            </a:pPr>
            <a:r>
              <a:rPr lang="en-US" b="true" sz="2011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Більш стабільний розклад. Часто бувають появляются пари у розкладі за 1-2 дні до них, тяжко робити розклад для роботи.</a:t>
            </a:r>
          </a:p>
          <a:p>
            <a:pPr algn="l" marL="434361" indent="-217180" lvl="1">
              <a:lnSpc>
                <a:spcPts val="2595"/>
              </a:lnSpc>
              <a:buFont typeface="Arial"/>
              <a:buChar char="•"/>
            </a:pPr>
            <a:r>
              <a:rPr lang="en-US" b="true" sz="2011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Більше розуміння до студентів </a:t>
            </a:r>
          </a:p>
          <a:p>
            <a:pPr algn="l" marL="434361" indent="-217180" lvl="1">
              <a:lnSpc>
                <a:spcPts val="2595"/>
              </a:lnSpc>
              <a:buFont typeface="Arial"/>
              <a:buChar char="•"/>
            </a:pPr>
            <a:r>
              <a:rPr lang="en-US" b="true" sz="2011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Не робити так щоб ця підтримка була потрібна </a:t>
            </a:r>
          </a:p>
          <a:p>
            <a:pPr algn="l" marL="434361" indent="-217180" lvl="1">
              <a:lnSpc>
                <a:spcPts val="2595"/>
              </a:lnSpc>
              <a:buFont typeface="Arial"/>
              <a:buChar char="•"/>
            </a:pPr>
            <a:r>
              <a:rPr lang="en-US" b="true" sz="2011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Питання риторичне, не маю на нього відповіді.</a:t>
            </a:r>
          </a:p>
          <a:p>
            <a:pPr algn="l" marL="434361" indent="-217180" lvl="1">
              <a:lnSpc>
                <a:spcPts val="2595"/>
              </a:lnSpc>
              <a:buFont typeface="Arial"/>
              <a:buChar char="•"/>
            </a:pPr>
            <a:r>
              <a:rPr lang="en-US" b="true" sz="2011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Хз</a:t>
            </a:r>
          </a:p>
          <a:p>
            <a:pPr algn="l" marL="434361" indent="-217180" lvl="1">
              <a:lnSpc>
                <a:spcPts val="2595"/>
              </a:lnSpc>
              <a:buFont typeface="Arial"/>
              <a:buChar char="•"/>
            </a:pPr>
            <a:r>
              <a:rPr lang="en-US" b="true" sz="2011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За можливості, швидше відповідати.</a:t>
            </a:r>
          </a:p>
          <a:p>
            <a:pPr algn="l" marL="434361" indent="-217180" lvl="1">
              <a:lnSpc>
                <a:spcPts val="2595"/>
              </a:lnSpc>
              <a:buFont typeface="Arial"/>
              <a:buChar char="•"/>
            </a:pPr>
            <a:r>
              <a:rPr lang="en-US" b="true" sz="2011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Не губити оцінки, бігунки. 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9144000" y="4164943"/>
            <a:ext cx="8648869" cy="6122057"/>
          </a:xfrm>
          <a:custGeom>
            <a:avLst/>
            <a:gdLst/>
            <a:ahLst/>
            <a:cxnLst/>
            <a:rect r="r" b="b" t="t" l="l"/>
            <a:pathLst>
              <a:path h="6122057" w="8648869">
                <a:moveTo>
                  <a:pt x="0" y="0"/>
                </a:moveTo>
                <a:lnTo>
                  <a:pt x="8648869" y="0"/>
                </a:lnTo>
                <a:lnTo>
                  <a:pt x="8648869" y="6122057"/>
                </a:lnTo>
                <a:lnTo>
                  <a:pt x="0" y="61220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1013" t="-44732" r="-56730" b="-11183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9337801" y="1288670"/>
            <a:ext cx="8346579" cy="2056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54"/>
              </a:lnSpc>
            </a:pPr>
            <a:r>
              <a:rPr lang="en-US" sz="2582">
                <a:solidFill>
                  <a:srgbClr val="004A55"/>
                </a:solidFill>
                <a:latin typeface="Marta"/>
                <a:ea typeface="Marta"/>
                <a:cs typeface="Marta"/>
                <a:sym typeface="Marta"/>
              </a:rPr>
              <a:t>«Окремою проблемою є недовіра студентів до ефективності вирішення звернень. Страх бути проігнорованими або непочутими вказує на потребу підвищення прозорості процесів та демонстрації позитивних результатів роботи».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326823" y="388473"/>
            <a:ext cx="13251578" cy="4236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6450" indent="-348225" lvl="1">
              <a:lnSpc>
                <a:spcPts val="3290"/>
              </a:lnSpc>
              <a:buAutoNum type="arabicPeriod" startAt="1"/>
            </a:pPr>
            <a:r>
              <a:rPr lang="en-US" b="true" sz="3225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Як на вашу думку можна покращити підтримку у ВНЗ?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914400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10287000" y="0"/>
                </a:moveTo>
                <a:lnTo>
                  <a:pt x="0" y="0"/>
                </a:lnTo>
                <a:lnTo>
                  <a:pt x="0" y="10287000"/>
                </a:lnTo>
                <a:lnTo>
                  <a:pt x="10287000" y="1028700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14300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0">
            <a:off x="15280012" y="7300604"/>
            <a:ext cx="1979288" cy="1957696"/>
          </a:xfrm>
          <a:custGeom>
            <a:avLst/>
            <a:gdLst/>
            <a:ahLst/>
            <a:cxnLst/>
            <a:rect r="r" b="b" t="t" l="l"/>
            <a:pathLst>
              <a:path h="1957696" w="1979288">
                <a:moveTo>
                  <a:pt x="0" y="1957696"/>
                </a:moveTo>
                <a:lnTo>
                  <a:pt x="1979288" y="1957696"/>
                </a:lnTo>
                <a:lnTo>
                  <a:pt x="1979288" y="0"/>
                </a:lnTo>
                <a:lnTo>
                  <a:pt x="0" y="0"/>
                </a:lnTo>
                <a:lnTo>
                  <a:pt x="0" y="195769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26122" y="1095375"/>
            <a:ext cx="1402560" cy="510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72"/>
              </a:lnSpc>
            </a:pPr>
            <a:r>
              <a:rPr lang="en-US" sz="3796" b="true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2024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256423" y="3486662"/>
            <a:ext cx="1402560" cy="510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72"/>
              </a:lnSpc>
            </a:pPr>
            <a:r>
              <a:rPr lang="en-US" sz="3796" b="true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2025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10996" y="1636093"/>
            <a:ext cx="8945427" cy="43682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590" indent="-215795" lvl="1">
              <a:lnSpc>
                <a:spcPts val="3178"/>
              </a:lnSpc>
              <a:buFont typeface="Arial"/>
              <a:buChar char="•"/>
            </a:pPr>
            <a:r>
              <a:rPr lang="en-US" b="true" sz="1999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Потужно бути ввічливим та людяним. норм</a:t>
            </a:r>
          </a:p>
          <a:p>
            <a:pPr algn="l" marL="431590" indent="-215795" lvl="1">
              <a:lnSpc>
                <a:spcPts val="3178"/>
              </a:lnSpc>
              <a:buFont typeface="Arial"/>
              <a:buChar char="•"/>
            </a:pPr>
            <a:r>
              <a:rPr lang="en-US" b="true" sz="1999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Хз</a:t>
            </a:r>
          </a:p>
          <a:p>
            <a:pPr algn="l" marL="431590" indent="-215795" lvl="1">
              <a:lnSpc>
                <a:spcPts val="3178"/>
              </a:lnSpc>
              <a:buFont typeface="Arial"/>
              <a:buChar char="•"/>
            </a:pPr>
            <a:r>
              <a:rPr lang="en-US" b="true" sz="1999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Йти на компроміс із проблемними студентами.</a:t>
            </a:r>
          </a:p>
          <a:p>
            <a:pPr algn="l" marL="431590" indent="-215795" lvl="1">
              <a:lnSpc>
                <a:spcPts val="3178"/>
              </a:lnSpc>
              <a:buFont typeface="Arial"/>
              <a:buChar char="•"/>
            </a:pPr>
            <a:r>
              <a:rPr lang="en-US" b="true" sz="1999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Мене все влаштовує</a:t>
            </a:r>
          </a:p>
          <a:p>
            <a:pPr algn="l" marL="431590" indent="-215795" lvl="1">
              <a:lnSpc>
                <a:spcPts val="3178"/>
              </a:lnSpc>
              <a:buFont typeface="Arial"/>
              <a:buChar char="•"/>
            </a:pPr>
            <a:r>
              <a:rPr lang="en-US" b="true" sz="1999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Рідко трапляються такі ситуації, тому складно щось сказати</a:t>
            </a:r>
          </a:p>
          <a:p>
            <a:pPr algn="l" marL="431590" indent="-215795" lvl="1">
              <a:lnSpc>
                <a:spcPts val="3178"/>
              </a:lnSpc>
              <a:buFont typeface="Arial"/>
              <a:buChar char="•"/>
            </a:pPr>
            <a:r>
              <a:rPr lang="en-US" b="true" sz="1999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Все добре працює </a:t>
            </a:r>
          </a:p>
          <a:p>
            <a:pPr algn="l" marL="431590" indent="-215795" lvl="1">
              <a:lnSpc>
                <a:spcPts val="3178"/>
              </a:lnSpc>
              <a:buFont typeface="Arial"/>
              <a:buChar char="•"/>
            </a:pPr>
            <a:r>
              <a:rPr lang="en-US" b="true" sz="1999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Така думка. Староста, якщо (вона/він) дійсно піклується про своїх студентів у групі, збирає (провідує по телефону) інформацію щодо таких ситуацій  і пропонує пропрацювати її з ним особисто або з кимось по рангу старшим, чи з психологом. 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10996" y="6318588"/>
            <a:ext cx="8730301" cy="36570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09860" indent="-204930" lvl="1">
              <a:lnSpc>
                <a:spcPts val="2657"/>
              </a:lnSpc>
              <a:buFont typeface="Arial"/>
              <a:buChar char="•"/>
            </a:pPr>
            <a:r>
              <a:rPr lang="en-US" b="true" sz="1898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Можливо можна було би створити скриньки, в які студенти можуть час від часу вкладати свої побажання щодо вдосконалення чогось, як наприклад якщо виникають якісь проблеми які турбують студентів, вони можуть покласти це в скриньку анонімно, а ВНЗ буде їх продивлятися та корегувати)  так ВНЗ зможе бачити побажання студентів, бачити що їм не подобається і таким чином вдосконалюватись 🥰</a:t>
            </a:r>
          </a:p>
          <a:p>
            <a:pPr algn="l" marL="409860" indent="-204930" lvl="1">
              <a:lnSpc>
                <a:spcPts val="2657"/>
              </a:lnSpc>
              <a:buFont typeface="Arial"/>
              <a:buChar char="•"/>
            </a:pPr>
            <a:r>
              <a:rPr lang="en-US" b="true" sz="1898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Час очікування фідбеку (якщо можливо)</a:t>
            </a:r>
          </a:p>
          <a:p>
            <a:pPr algn="l" marL="409860" indent="-204930" lvl="1">
              <a:lnSpc>
                <a:spcPts val="2657"/>
              </a:lnSpc>
              <a:buFont typeface="Arial"/>
              <a:buChar char="•"/>
            </a:pPr>
            <a:r>
              <a:rPr lang="en-US" b="true" sz="1898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Коли я звертаюся для вирішення проблем, все вирішується позитивно. Викладачі та ректорат ідуть на зустріч.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9144000" y="3997078"/>
            <a:ext cx="8550485" cy="6122057"/>
          </a:xfrm>
          <a:custGeom>
            <a:avLst/>
            <a:gdLst/>
            <a:ahLst/>
            <a:cxnLst/>
            <a:rect r="r" b="b" t="t" l="l"/>
            <a:pathLst>
              <a:path h="6122057" w="8550485">
                <a:moveTo>
                  <a:pt x="0" y="0"/>
                </a:moveTo>
                <a:lnTo>
                  <a:pt x="8550485" y="0"/>
                </a:lnTo>
                <a:lnTo>
                  <a:pt x="8550485" y="6122057"/>
                </a:lnTo>
                <a:lnTo>
                  <a:pt x="0" y="61220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9480" t="-43647" r="-55557" b="-8486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9407684" y="1577216"/>
            <a:ext cx="8023116" cy="1647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54"/>
              </a:lnSpc>
            </a:pPr>
            <a:r>
              <a:rPr lang="en-US" sz="2582">
                <a:solidFill>
                  <a:srgbClr val="004A55"/>
                </a:solidFill>
                <a:latin typeface="Marta"/>
                <a:ea typeface="Marta"/>
                <a:cs typeface="Marta"/>
                <a:sym typeface="Marta"/>
              </a:rPr>
              <a:t>«Пропозиції щодо створення єдиної платформи, анонімних каналів або додатку свідчать про запит на системні рішення, які забезпечать довготривалий ефект і зручність для студентів».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554047" y="413285"/>
            <a:ext cx="13179906" cy="420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2683" indent="-346341" lvl="1">
              <a:lnSpc>
                <a:spcPts val="3272"/>
              </a:lnSpc>
              <a:buAutoNum type="arabicPeriod" startAt="1"/>
            </a:pPr>
            <a:r>
              <a:rPr lang="en-US" b="true" sz="3208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Як на вашу думку можна покращити підтримку у ВНЗ?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914400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10287000" y="0"/>
                </a:moveTo>
                <a:lnTo>
                  <a:pt x="0" y="0"/>
                </a:lnTo>
                <a:lnTo>
                  <a:pt x="0" y="10287000"/>
                </a:lnTo>
                <a:lnTo>
                  <a:pt x="10287000" y="1028700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670238" y="0"/>
            <a:ext cx="11617762" cy="10287000"/>
          </a:xfrm>
          <a:custGeom>
            <a:avLst/>
            <a:gdLst/>
            <a:ahLst/>
            <a:cxnLst/>
            <a:rect r="r" b="b" t="t" l="l"/>
            <a:pathLst>
              <a:path h="10287000" w="11617762">
                <a:moveTo>
                  <a:pt x="0" y="0"/>
                </a:moveTo>
                <a:lnTo>
                  <a:pt x="11617762" y="0"/>
                </a:lnTo>
                <a:lnTo>
                  <a:pt x="1161776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14300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0">
            <a:off x="15280012" y="7300604"/>
            <a:ext cx="1979288" cy="1957696"/>
          </a:xfrm>
          <a:custGeom>
            <a:avLst/>
            <a:gdLst/>
            <a:ahLst/>
            <a:cxnLst/>
            <a:rect r="r" b="b" t="t" l="l"/>
            <a:pathLst>
              <a:path h="1957696" w="1979288">
                <a:moveTo>
                  <a:pt x="0" y="1957696"/>
                </a:moveTo>
                <a:lnTo>
                  <a:pt x="1979288" y="1957696"/>
                </a:lnTo>
                <a:lnTo>
                  <a:pt x="1979288" y="0"/>
                </a:lnTo>
                <a:lnTo>
                  <a:pt x="0" y="0"/>
                </a:lnTo>
                <a:lnTo>
                  <a:pt x="0" y="195769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404861" y="1787545"/>
            <a:ext cx="5976791" cy="5683385"/>
          </a:xfrm>
          <a:custGeom>
            <a:avLst/>
            <a:gdLst/>
            <a:ahLst/>
            <a:cxnLst/>
            <a:rect r="r" b="b" t="t" l="l"/>
            <a:pathLst>
              <a:path h="5683385" w="5976791">
                <a:moveTo>
                  <a:pt x="0" y="0"/>
                </a:moveTo>
                <a:lnTo>
                  <a:pt x="5976791" y="0"/>
                </a:lnTo>
                <a:lnTo>
                  <a:pt x="5976791" y="5683385"/>
                </a:lnTo>
                <a:lnTo>
                  <a:pt x="0" y="56833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71311" y="2247073"/>
            <a:ext cx="10198675" cy="23821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6"/>
              </a:lnSpc>
            </a:pPr>
            <a:r>
              <a:rPr lang="en-US" sz="2996">
                <a:solidFill>
                  <a:srgbClr val="004A55"/>
                </a:solidFill>
                <a:latin typeface="Marta"/>
                <a:ea typeface="Marta"/>
                <a:cs typeface="Marta"/>
                <a:sym typeface="Marta"/>
              </a:rPr>
              <a:t>«Порівняльний аналіз результатів 2024 та 2025 років демонструє позитивну динаміку у рівні обізнаності, користування та довіри до служб підтримки. Разом з тим зберігаються проблемні аспекти, які потребують подальшого вдосконалення».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71311" y="5346553"/>
            <a:ext cx="10198675" cy="1954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70"/>
              </a:lnSpc>
            </a:pPr>
            <a:r>
              <a:rPr lang="en-US" sz="3072">
                <a:solidFill>
                  <a:srgbClr val="004A55"/>
                </a:solidFill>
                <a:latin typeface="Marta"/>
                <a:ea typeface="Marta"/>
                <a:cs typeface="Marta"/>
                <a:sym typeface="Marta"/>
              </a:rPr>
              <a:t>«Доцільно посилити інформаційну роботу, розвивати цифрові канали звернення, забезпечити швидкий і прозорий зворотний зв’язок, а також продовжувати регулярний моніторинг думки студентів».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914400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10287000" y="0"/>
                </a:moveTo>
                <a:lnTo>
                  <a:pt x="0" y="0"/>
                </a:lnTo>
                <a:lnTo>
                  <a:pt x="0" y="10287000"/>
                </a:lnTo>
                <a:lnTo>
                  <a:pt x="10287000" y="1028700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189911" y="350694"/>
            <a:ext cx="11617762" cy="10287000"/>
          </a:xfrm>
          <a:custGeom>
            <a:avLst/>
            <a:gdLst/>
            <a:ahLst/>
            <a:cxnLst/>
            <a:rect r="r" b="b" t="t" l="l"/>
            <a:pathLst>
              <a:path h="10287000" w="11617762">
                <a:moveTo>
                  <a:pt x="0" y="0"/>
                </a:moveTo>
                <a:lnTo>
                  <a:pt x="11617762" y="0"/>
                </a:lnTo>
                <a:lnTo>
                  <a:pt x="1161776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14300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0">
            <a:off x="15577855" y="7135786"/>
            <a:ext cx="1979288" cy="1957696"/>
          </a:xfrm>
          <a:custGeom>
            <a:avLst/>
            <a:gdLst/>
            <a:ahLst/>
            <a:cxnLst/>
            <a:rect r="r" b="b" t="t" l="l"/>
            <a:pathLst>
              <a:path h="1957696" w="1979288">
                <a:moveTo>
                  <a:pt x="0" y="1957696"/>
                </a:moveTo>
                <a:lnTo>
                  <a:pt x="1979289" y="1957696"/>
                </a:lnTo>
                <a:lnTo>
                  <a:pt x="1979289" y="0"/>
                </a:lnTo>
                <a:lnTo>
                  <a:pt x="0" y="0"/>
                </a:lnTo>
                <a:lnTo>
                  <a:pt x="0" y="195769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1897551"/>
            <a:ext cx="11232348" cy="55836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07"/>
              </a:lnSpc>
            </a:pPr>
          </a:p>
          <a:p>
            <a:pPr algn="l">
              <a:lnSpc>
                <a:spcPts val="3407"/>
              </a:lnSpc>
            </a:pPr>
            <a:r>
              <a:rPr lang="en-US" sz="2704">
                <a:solidFill>
                  <a:srgbClr val="004A55"/>
                </a:solidFill>
                <a:latin typeface="Marta"/>
                <a:ea typeface="Marta"/>
                <a:cs typeface="Marta"/>
                <a:sym typeface="Marta"/>
              </a:rPr>
              <a:t> Студентська рада виступає каналом постійного зворотного зв’язку зі студентами, що дозволяє фіксувати актуальні запити та проблемні ситуації на ранніх етапах.</a:t>
            </a:r>
          </a:p>
          <a:p>
            <a:pPr algn="l">
              <a:lnSpc>
                <a:spcPts val="3407"/>
              </a:lnSpc>
            </a:pPr>
          </a:p>
          <a:p>
            <a:pPr algn="l">
              <a:lnSpc>
                <a:spcPts val="3407"/>
              </a:lnSpc>
            </a:pPr>
            <a:r>
              <a:rPr lang="en-US" sz="2704">
                <a:solidFill>
                  <a:srgbClr val="004A55"/>
                </a:solidFill>
                <a:latin typeface="Marta"/>
                <a:ea typeface="Marta"/>
                <a:cs typeface="Marta"/>
                <a:sym typeface="Marta"/>
              </a:rPr>
              <a:t>Отримана інформація узагальнюється та передається відповідним підрозділам, що сприяє більш конструктивній комунікації та пошуку рішень.</a:t>
            </a:r>
          </a:p>
          <a:p>
            <a:pPr algn="l">
              <a:lnSpc>
                <a:spcPts val="3407"/>
              </a:lnSpc>
            </a:pPr>
          </a:p>
          <a:p>
            <a:pPr algn="l">
              <a:lnSpc>
                <a:spcPts val="3407"/>
              </a:lnSpc>
            </a:pPr>
            <a:r>
              <a:rPr lang="en-US" sz="2704">
                <a:solidFill>
                  <a:srgbClr val="004A55"/>
                </a:solidFill>
                <a:latin typeface="Marta"/>
                <a:ea typeface="Marta"/>
                <a:cs typeface="Marta"/>
                <a:sym typeface="Marta"/>
              </a:rPr>
              <a:t>У цьому контексті студентська рада є допоміжним інструментом, який доповнює роботу служб підтримки та сприяє налагодженню взаємодії між студентами та адміністрацією</a:t>
            </a:r>
          </a:p>
          <a:p>
            <a:pPr algn="l">
              <a:lnSpc>
                <a:spcPts val="3407"/>
              </a:lnSpc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2261048" y="2380672"/>
            <a:ext cx="5296096" cy="5733962"/>
          </a:xfrm>
          <a:custGeom>
            <a:avLst/>
            <a:gdLst/>
            <a:ahLst/>
            <a:cxnLst/>
            <a:rect r="r" b="b" t="t" l="l"/>
            <a:pathLst>
              <a:path h="5733962" w="5296096">
                <a:moveTo>
                  <a:pt x="0" y="0"/>
                </a:moveTo>
                <a:lnTo>
                  <a:pt x="5296096" y="0"/>
                </a:lnTo>
                <a:lnTo>
                  <a:pt x="5296096" y="5733962"/>
                </a:lnTo>
                <a:lnTo>
                  <a:pt x="0" y="57339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914400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10287000" y="0"/>
                </a:moveTo>
                <a:lnTo>
                  <a:pt x="0" y="0"/>
                </a:lnTo>
                <a:lnTo>
                  <a:pt x="0" y="10287000"/>
                </a:lnTo>
                <a:lnTo>
                  <a:pt x="10287000" y="1028700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670238" y="0"/>
            <a:ext cx="11617762" cy="10287000"/>
          </a:xfrm>
          <a:custGeom>
            <a:avLst/>
            <a:gdLst/>
            <a:ahLst/>
            <a:cxnLst/>
            <a:rect r="r" b="b" t="t" l="l"/>
            <a:pathLst>
              <a:path h="10287000" w="11617762">
                <a:moveTo>
                  <a:pt x="0" y="0"/>
                </a:moveTo>
                <a:lnTo>
                  <a:pt x="11617762" y="0"/>
                </a:lnTo>
                <a:lnTo>
                  <a:pt x="1161776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14300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0">
            <a:off x="15280012" y="7300604"/>
            <a:ext cx="1979288" cy="1957696"/>
          </a:xfrm>
          <a:custGeom>
            <a:avLst/>
            <a:gdLst/>
            <a:ahLst/>
            <a:cxnLst/>
            <a:rect r="r" b="b" t="t" l="l"/>
            <a:pathLst>
              <a:path h="1957696" w="1979288">
                <a:moveTo>
                  <a:pt x="0" y="1957696"/>
                </a:moveTo>
                <a:lnTo>
                  <a:pt x="1979288" y="1957696"/>
                </a:lnTo>
                <a:lnTo>
                  <a:pt x="1979288" y="0"/>
                </a:lnTo>
                <a:lnTo>
                  <a:pt x="0" y="0"/>
                </a:lnTo>
                <a:lnTo>
                  <a:pt x="0" y="195769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866550" y="1915725"/>
            <a:ext cx="7403105" cy="7039680"/>
          </a:xfrm>
          <a:custGeom>
            <a:avLst/>
            <a:gdLst/>
            <a:ahLst/>
            <a:cxnLst/>
            <a:rect r="r" b="b" t="t" l="l"/>
            <a:pathLst>
              <a:path h="7039680" w="7403105">
                <a:moveTo>
                  <a:pt x="0" y="0"/>
                </a:moveTo>
                <a:lnTo>
                  <a:pt x="7403106" y="0"/>
                </a:lnTo>
                <a:lnTo>
                  <a:pt x="7403106" y="7039680"/>
                </a:lnTo>
                <a:lnTo>
                  <a:pt x="0" y="70396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3500164"/>
            <a:ext cx="8115300" cy="2953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405"/>
              </a:lnSpc>
            </a:pPr>
            <a:r>
              <a:rPr lang="en-US" sz="11182" b="true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ДЯКУЮ ЗА УВАГУ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914400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10287000" y="0"/>
                </a:moveTo>
                <a:lnTo>
                  <a:pt x="0" y="0"/>
                </a:lnTo>
                <a:lnTo>
                  <a:pt x="0" y="10287000"/>
                </a:lnTo>
                <a:lnTo>
                  <a:pt x="10287000" y="1028700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841813" y="191388"/>
            <a:ext cx="11617762" cy="10287000"/>
          </a:xfrm>
          <a:custGeom>
            <a:avLst/>
            <a:gdLst/>
            <a:ahLst/>
            <a:cxnLst/>
            <a:rect r="r" b="b" t="t" l="l"/>
            <a:pathLst>
              <a:path h="10287000" w="11617762">
                <a:moveTo>
                  <a:pt x="0" y="0"/>
                </a:moveTo>
                <a:lnTo>
                  <a:pt x="11617762" y="0"/>
                </a:lnTo>
                <a:lnTo>
                  <a:pt x="1161776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14300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0">
            <a:off x="15280012" y="7300604"/>
            <a:ext cx="1979288" cy="1957696"/>
          </a:xfrm>
          <a:custGeom>
            <a:avLst/>
            <a:gdLst/>
            <a:ahLst/>
            <a:cxnLst/>
            <a:rect r="r" b="b" t="t" l="l"/>
            <a:pathLst>
              <a:path h="1957696" w="1979288">
                <a:moveTo>
                  <a:pt x="0" y="1957696"/>
                </a:moveTo>
                <a:lnTo>
                  <a:pt x="1979288" y="1957696"/>
                </a:lnTo>
                <a:lnTo>
                  <a:pt x="1979288" y="0"/>
                </a:lnTo>
                <a:lnTo>
                  <a:pt x="0" y="0"/>
                </a:lnTo>
                <a:lnTo>
                  <a:pt x="0" y="195769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481342" y="4716392"/>
            <a:ext cx="8465378" cy="4619901"/>
          </a:xfrm>
          <a:custGeom>
            <a:avLst/>
            <a:gdLst/>
            <a:ahLst/>
            <a:cxnLst/>
            <a:rect r="r" b="b" t="t" l="l"/>
            <a:pathLst>
              <a:path h="4619901" w="8465378">
                <a:moveTo>
                  <a:pt x="0" y="0"/>
                </a:moveTo>
                <a:lnTo>
                  <a:pt x="8465377" y="0"/>
                </a:lnTo>
                <a:lnTo>
                  <a:pt x="8465377" y="4619901"/>
                </a:lnTo>
                <a:lnTo>
                  <a:pt x="0" y="46199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908" t="0" r="-35332" b="-6583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146338" y="763636"/>
            <a:ext cx="8670007" cy="10007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19720" indent="-409860" lvl="1">
              <a:lnSpc>
                <a:spcPts val="3872"/>
              </a:lnSpc>
              <a:buAutoNum type="arabicPeriod" startAt="1"/>
            </a:pPr>
            <a:r>
              <a:rPr lang="en-US" b="true" sz="3796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Чи знаєте ви про службу підтримки в УГІ?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696184" y="4716392"/>
            <a:ext cx="8343706" cy="4619901"/>
          </a:xfrm>
          <a:custGeom>
            <a:avLst/>
            <a:gdLst/>
            <a:ahLst/>
            <a:cxnLst/>
            <a:rect r="r" b="b" t="t" l="l"/>
            <a:pathLst>
              <a:path h="4619901" w="8343706">
                <a:moveTo>
                  <a:pt x="0" y="0"/>
                </a:moveTo>
                <a:lnTo>
                  <a:pt x="8343706" y="0"/>
                </a:lnTo>
                <a:lnTo>
                  <a:pt x="8343706" y="4619901"/>
                </a:lnTo>
                <a:lnTo>
                  <a:pt x="0" y="461990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457" t="0" r="-36846" b="-577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696184" y="4062435"/>
            <a:ext cx="1402560" cy="510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72"/>
              </a:lnSpc>
            </a:pPr>
            <a:r>
              <a:rPr lang="en-US" sz="3796" b="true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2024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481342" y="4062435"/>
            <a:ext cx="1402560" cy="510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72"/>
              </a:lnSpc>
            </a:pPr>
            <a:r>
              <a:rPr lang="en-US" sz="3796" b="true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2025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253465" y="2040574"/>
            <a:ext cx="12455754" cy="1647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54"/>
              </a:lnSpc>
            </a:pPr>
            <a:r>
              <a:rPr lang="en-US" sz="2582">
                <a:solidFill>
                  <a:srgbClr val="004A55"/>
                </a:solidFill>
                <a:latin typeface="Marta"/>
                <a:ea typeface="Marta"/>
                <a:cs typeface="Marta"/>
                <a:sym typeface="Marta"/>
              </a:rPr>
              <a:t>«Порівняння результатів показує, що у 2025 році рівень проінформованості студентів про службу підтримки значно зріс. </a:t>
            </a:r>
          </a:p>
          <a:p>
            <a:pPr algn="l">
              <a:lnSpc>
                <a:spcPts val="3254"/>
              </a:lnSpc>
            </a:pPr>
            <a:r>
              <a:rPr lang="en-US" sz="2582">
                <a:solidFill>
                  <a:srgbClr val="004A55"/>
                </a:solidFill>
                <a:latin typeface="Marta"/>
                <a:ea typeface="Marta"/>
                <a:cs typeface="Marta"/>
                <a:sym typeface="Marta"/>
              </a:rPr>
              <a:t>Це свідчить про позитивний ефект інформаційної роботи, однак частина студентів все ще не має чіткого уявлення про наявні можливості».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914400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10287000" y="0"/>
                </a:moveTo>
                <a:lnTo>
                  <a:pt x="0" y="0"/>
                </a:lnTo>
                <a:lnTo>
                  <a:pt x="0" y="10287000"/>
                </a:lnTo>
                <a:lnTo>
                  <a:pt x="10287000" y="1028700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670238" y="0"/>
            <a:ext cx="11617762" cy="10287000"/>
          </a:xfrm>
          <a:custGeom>
            <a:avLst/>
            <a:gdLst/>
            <a:ahLst/>
            <a:cxnLst/>
            <a:rect r="r" b="b" t="t" l="l"/>
            <a:pathLst>
              <a:path h="10287000" w="11617762">
                <a:moveTo>
                  <a:pt x="0" y="0"/>
                </a:moveTo>
                <a:lnTo>
                  <a:pt x="11617762" y="0"/>
                </a:lnTo>
                <a:lnTo>
                  <a:pt x="1161776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14300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0">
            <a:off x="15280012" y="7300604"/>
            <a:ext cx="1979288" cy="1957696"/>
          </a:xfrm>
          <a:custGeom>
            <a:avLst/>
            <a:gdLst/>
            <a:ahLst/>
            <a:cxnLst/>
            <a:rect r="r" b="b" t="t" l="l"/>
            <a:pathLst>
              <a:path h="1957696" w="1979288">
                <a:moveTo>
                  <a:pt x="0" y="1957696"/>
                </a:moveTo>
                <a:lnTo>
                  <a:pt x="1979288" y="1957696"/>
                </a:lnTo>
                <a:lnTo>
                  <a:pt x="1979288" y="0"/>
                </a:lnTo>
                <a:lnTo>
                  <a:pt x="0" y="0"/>
                </a:lnTo>
                <a:lnTo>
                  <a:pt x="0" y="195769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345492" y="4055454"/>
            <a:ext cx="8571117" cy="4957237"/>
          </a:xfrm>
          <a:custGeom>
            <a:avLst/>
            <a:gdLst/>
            <a:ahLst/>
            <a:cxnLst/>
            <a:rect r="r" b="b" t="t" l="l"/>
            <a:pathLst>
              <a:path h="4957237" w="8571117">
                <a:moveTo>
                  <a:pt x="0" y="0"/>
                </a:moveTo>
                <a:lnTo>
                  <a:pt x="8571117" y="0"/>
                </a:lnTo>
                <a:lnTo>
                  <a:pt x="8571117" y="4957238"/>
                </a:lnTo>
                <a:lnTo>
                  <a:pt x="0" y="495723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323" t="0" r="-35131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74098" y="4055454"/>
            <a:ext cx="8736304" cy="4957237"/>
          </a:xfrm>
          <a:custGeom>
            <a:avLst/>
            <a:gdLst/>
            <a:ahLst/>
            <a:cxnLst/>
            <a:rect r="r" b="b" t="t" l="l"/>
            <a:pathLst>
              <a:path h="4957237" w="8736304">
                <a:moveTo>
                  <a:pt x="0" y="0"/>
                </a:moveTo>
                <a:lnTo>
                  <a:pt x="8736304" y="0"/>
                </a:lnTo>
                <a:lnTo>
                  <a:pt x="8736304" y="4957238"/>
                </a:lnTo>
                <a:lnTo>
                  <a:pt x="0" y="49572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006" t="0" r="-40122" b="-5303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287524" y="589040"/>
            <a:ext cx="4956973" cy="1003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600787" indent="-800394" lvl="1">
              <a:lnSpc>
                <a:spcPts val="7562"/>
              </a:lnSpc>
              <a:buAutoNum type="arabicPeriod" startAt="1"/>
            </a:pPr>
            <a:r>
              <a:rPr lang="en-US" b="true" sz="7414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Курс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41096" y="3545038"/>
            <a:ext cx="1402560" cy="510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72"/>
              </a:lnSpc>
            </a:pPr>
            <a:r>
              <a:rPr lang="en-US" sz="3796" b="true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2024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462390" y="3545038"/>
            <a:ext cx="1402560" cy="510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72"/>
              </a:lnSpc>
            </a:pPr>
            <a:r>
              <a:rPr lang="en-US" sz="3796" b="true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2025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204769" y="2311751"/>
            <a:ext cx="7878462" cy="4184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54"/>
              </a:lnSpc>
            </a:pPr>
            <a:r>
              <a:rPr lang="en-US" sz="2582">
                <a:solidFill>
                  <a:srgbClr val="004A55"/>
                </a:solidFill>
                <a:latin typeface="Marta"/>
                <a:ea typeface="Marta"/>
                <a:cs typeface="Marta"/>
                <a:sym typeface="Marta"/>
              </a:rPr>
              <a:t>В опитуванні взяли участь студенти різних курсів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914400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10287000" y="0"/>
                </a:moveTo>
                <a:lnTo>
                  <a:pt x="0" y="0"/>
                </a:lnTo>
                <a:lnTo>
                  <a:pt x="0" y="10287000"/>
                </a:lnTo>
                <a:lnTo>
                  <a:pt x="10287000" y="1028700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670238" y="0"/>
            <a:ext cx="11617762" cy="10287000"/>
          </a:xfrm>
          <a:custGeom>
            <a:avLst/>
            <a:gdLst/>
            <a:ahLst/>
            <a:cxnLst/>
            <a:rect r="r" b="b" t="t" l="l"/>
            <a:pathLst>
              <a:path h="10287000" w="11617762">
                <a:moveTo>
                  <a:pt x="0" y="0"/>
                </a:moveTo>
                <a:lnTo>
                  <a:pt x="11617762" y="0"/>
                </a:lnTo>
                <a:lnTo>
                  <a:pt x="1161776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14300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0">
            <a:off x="15280012" y="7300604"/>
            <a:ext cx="1979288" cy="1957696"/>
          </a:xfrm>
          <a:custGeom>
            <a:avLst/>
            <a:gdLst/>
            <a:ahLst/>
            <a:cxnLst/>
            <a:rect r="r" b="b" t="t" l="l"/>
            <a:pathLst>
              <a:path h="1957696" w="1979288">
                <a:moveTo>
                  <a:pt x="0" y="1957696"/>
                </a:moveTo>
                <a:lnTo>
                  <a:pt x="1979288" y="1957696"/>
                </a:lnTo>
                <a:lnTo>
                  <a:pt x="1979288" y="0"/>
                </a:lnTo>
                <a:lnTo>
                  <a:pt x="0" y="0"/>
                </a:lnTo>
                <a:lnTo>
                  <a:pt x="0" y="195769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142915" y="5334888"/>
            <a:ext cx="9687104" cy="4720702"/>
          </a:xfrm>
          <a:custGeom>
            <a:avLst/>
            <a:gdLst/>
            <a:ahLst/>
            <a:cxnLst/>
            <a:rect r="r" b="b" t="t" l="l"/>
            <a:pathLst>
              <a:path h="4720702" w="9687104">
                <a:moveTo>
                  <a:pt x="0" y="0"/>
                </a:moveTo>
                <a:lnTo>
                  <a:pt x="9687103" y="0"/>
                </a:lnTo>
                <a:lnTo>
                  <a:pt x="9687103" y="4720702"/>
                </a:lnTo>
                <a:lnTo>
                  <a:pt x="0" y="47207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958" t="0" r="-546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561518" y="327041"/>
            <a:ext cx="10268500" cy="4816459"/>
          </a:xfrm>
          <a:custGeom>
            <a:avLst/>
            <a:gdLst/>
            <a:ahLst/>
            <a:cxnLst/>
            <a:rect r="r" b="b" t="t" l="l"/>
            <a:pathLst>
              <a:path h="4816459" w="10268500">
                <a:moveTo>
                  <a:pt x="0" y="0"/>
                </a:moveTo>
                <a:lnTo>
                  <a:pt x="10268500" y="0"/>
                </a:lnTo>
                <a:lnTo>
                  <a:pt x="10268500" y="4816459"/>
                </a:lnTo>
                <a:lnTo>
                  <a:pt x="0" y="481645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015" t="0" r="-1832" b="-5078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92201" y="1573403"/>
            <a:ext cx="7369317" cy="11216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19928" indent="-459964" lvl="1">
              <a:lnSpc>
                <a:spcPts val="4346"/>
              </a:lnSpc>
              <a:buAutoNum type="arabicPeriod" startAt="1"/>
            </a:pPr>
            <a:r>
              <a:rPr lang="en-US" b="true" sz="4260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Які ви знаєте служби підтримки?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6102095" y="688676"/>
            <a:ext cx="1402560" cy="510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72"/>
              </a:lnSpc>
            </a:pPr>
            <a:r>
              <a:rPr lang="en-US" sz="3796" b="true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2024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568376" y="5635318"/>
            <a:ext cx="1402560" cy="510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72"/>
              </a:lnSpc>
            </a:pPr>
            <a:r>
              <a:rPr lang="en-US" sz="3796" b="true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2025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26316" y="3537312"/>
            <a:ext cx="7465824" cy="18298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15"/>
              </a:lnSpc>
            </a:pPr>
            <a:r>
              <a:rPr lang="en-US" sz="2582">
                <a:solidFill>
                  <a:srgbClr val="004A55"/>
                </a:solidFill>
                <a:latin typeface="Marta"/>
                <a:ea typeface="Marta"/>
                <a:cs typeface="Marta"/>
                <a:sym typeface="Marta"/>
              </a:rPr>
              <a:t>«Порівняння результатів показує, що у 2025 році рівень проінформованості студентів про службу підтримки зріс. </a:t>
            </a:r>
          </a:p>
          <a:p>
            <a:pPr algn="l">
              <a:lnSpc>
                <a:spcPts val="3615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914400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10287000" y="0"/>
                </a:moveTo>
                <a:lnTo>
                  <a:pt x="0" y="0"/>
                </a:lnTo>
                <a:lnTo>
                  <a:pt x="0" y="10287000"/>
                </a:lnTo>
                <a:lnTo>
                  <a:pt x="10287000" y="1028700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885549" y="718475"/>
            <a:ext cx="11617762" cy="10287000"/>
          </a:xfrm>
          <a:custGeom>
            <a:avLst/>
            <a:gdLst/>
            <a:ahLst/>
            <a:cxnLst/>
            <a:rect r="r" b="b" t="t" l="l"/>
            <a:pathLst>
              <a:path h="10287000" w="11617762">
                <a:moveTo>
                  <a:pt x="0" y="0"/>
                </a:moveTo>
                <a:lnTo>
                  <a:pt x="11617762" y="0"/>
                </a:lnTo>
                <a:lnTo>
                  <a:pt x="1161776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14300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0">
            <a:off x="15280012" y="7300604"/>
            <a:ext cx="1979288" cy="1957696"/>
          </a:xfrm>
          <a:custGeom>
            <a:avLst/>
            <a:gdLst/>
            <a:ahLst/>
            <a:cxnLst/>
            <a:rect r="r" b="b" t="t" l="l"/>
            <a:pathLst>
              <a:path h="1957696" w="1979288">
                <a:moveTo>
                  <a:pt x="0" y="1957696"/>
                </a:moveTo>
                <a:lnTo>
                  <a:pt x="1979288" y="1957696"/>
                </a:lnTo>
                <a:lnTo>
                  <a:pt x="1979288" y="0"/>
                </a:lnTo>
                <a:lnTo>
                  <a:pt x="0" y="0"/>
                </a:lnTo>
                <a:lnTo>
                  <a:pt x="0" y="195769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144000" y="4772958"/>
            <a:ext cx="8700367" cy="5055291"/>
          </a:xfrm>
          <a:custGeom>
            <a:avLst/>
            <a:gdLst/>
            <a:ahLst/>
            <a:cxnLst/>
            <a:rect r="r" b="b" t="t" l="l"/>
            <a:pathLst>
              <a:path h="5055291" w="8700367">
                <a:moveTo>
                  <a:pt x="0" y="0"/>
                </a:moveTo>
                <a:lnTo>
                  <a:pt x="8700367" y="0"/>
                </a:lnTo>
                <a:lnTo>
                  <a:pt x="8700367" y="5055292"/>
                </a:lnTo>
                <a:lnTo>
                  <a:pt x="0" y="505529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-41844" b="-2717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74332" y="4772958"/>
            <a:ext cx="8333146" cy="5055291"/>
          </a:xfrm>
          <a:custGeom>
            <a:avLst/>
            <a:gdLst/>
            <a:ahLst/>
            <a:cxnLst/>
            <a:rect r="r" b="b" t="t" l="l"/>
            <a:pathLst>
              <a:path h="5055291" w="8333146">
                <a:moveTo>
                  <a:pt x="0" y="0"/>
                </a:moveTo>
                <a:lnTo>
                  <a:pt x="8333146" y="0"/>
                </a:lnTo>
                <a:lnTo>
                  <a:pt x="8333146" y="5055292"/>
                </a:lnTo>
                <a:lnTo>
                  <a:pt x="0" y="505529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800" t="0" r="-41498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957439" y="775625"/>
            <a:ext cx="9767559" cy="915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46585" indent="-373293" lvl="1">
              <a:lnSpc>
                <a:spcPts val="3527"/>
              </a:lnSpc>
              <a:buAutoNum type="arabicPeriod" startAt="1"/>
            </a:pPr>
            <a:r>
              <a:rPr lang="en-US" b="true" sz="3458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Чи доводилось вам користуватися підтримкою в УГІ?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144000" y="4062435"/>
            <a:ext cx="1402560" cy="510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72"/>
              </a:lnSpc>
            </a:pPr>
            <a:r>
              <a:rPr lang="en-US" sz="3796" b="true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2025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74332" y="4062435"/>
            <a:ext cx="1402560" cy="510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72"/>
              </a:lnSpc>
            </a:pPr>
            <a:r>
              <a:rPr lang="en-US" sz="3796" b="true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2024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000500" y="1938989"/>
            <a:ext cx="10167594" cy="2056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54"/>
              </a:lnSpc>
            </a:pPr>
            <a:r>
              <a:rPr lang="en-US" sz="2582">
                <a:solidFill>
                  <a:srgbClr val="004A55"/>
                </a:solidFill>
                <a:latin typeface="Marta"/>
                <a:ea typeface="Marta"/>
                <a:cs typeface="Marta"/>
                <a:sym typeface="Marta"/>
              </a:rPr>
              <a:t>«Зростання кількості студентів, які зверталися по допомогу у 2025 році, може свідчити про підвищення рівня довіри до служб підтримки. Це також вказує на те, що студенти починають сприймати службу підтримки як реальний інструмент вирішення проблем».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914400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10287000" y="0"/>
                </a:moveTo>
                <a:lnTo>
                  <a:pt x="0" y="0"/>
                </a:lnTo>
                <a:lnTo>
                  <a:pt x="0" y="10287000"/>
                </a:lnTo>
                <a:lnTo>
                  <a:pt x="10287000" y="1028700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292248" y="334929"/>
            <a:ext cx="11617762" cy="10287000"/>
          </a:xfrm>
          <a:custGeom>
            <a:avLst/>
            <a:gdLst/>
            <a:ahLst/>
            <a:cxnLst/>
            <a:rect r="r" b="b" t="t" l="l"/>
            <a:pathLst>
              <a:path h="10287000" w="11617762">
                <a:moveTo>
                  <a:pt x="0" y="0"/>
                </a:moveTo>
                <a:lnTo>
                  <a:pt x="11617762" y="0"/>
                </a:lnTo>
                <a:lnTo>
                  <a:pt x="1161776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14300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0">
            <a:off x="15280012" y="7300604"/>
            <a:ext cx="1979288" cy="1957696"/>
          </a:xfrm>
          <a:custGeom>
            <a:avLst/>
            <a:gdLst/>
            <a:ahLst/>
            <a:cxnLst/>
            <a:rect r="r" b="b" t="t" l="l"/>
            <a:pathLst>
              <a:path h="1957696" w="1979288">
                <a:moveTo>
                  <a:pt x="0" y="1957696"/>
                </a:moveTo>
                <a:lnTo>
                  <a:pt x="1979288" y="1957696"/>
                </a:lnTo>
                <a:lnTo>
                  <a:pt x="1979288" y="0"/>
                </a:lnTo>
                <a:lnTo>
                  <a:pt x="0" y="0"/>
                </a:lnTo>
                <a:lnTo>
                  <a:pt x="0" y="195769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144000" y="4882959"/>
            <a:ext cx="8979197" cy="4988606"/>
          </a:xfrm>
          <a:custGeom>
            <a:avLst/>
            <a:gdLst/>
            <a:ahLst/>
            <a:cxnLst/>
            <a:rect r="r" b="b" t="t" l="l"/>
            <a:pathLst>
              <a:path h="4988606" w="8979197">
                <a:moveTo>
                  <a:pt x="0" y="0"/>
                </a:moveTo>
                <a:lnTo>
                  <a:pt x="8979197" y="0"/>
                </a:lnTo>
                <a:lnTo>
                  <a:pt x="8979197" y="4988606"/>
                </a:lnTo>
                <a:lnTo>
                  <a:pt x="0" y="498860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-38988" b="-5263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15949" y="4882959"/>
            <a:ext cx="8573887" cy="4988606"/>
          </a:xfrm>
          <a:custGeom>
            <a:avLst/>
            <a:gdLst/>
            <a:ahLst/>
            <a:cxnLst/>
            <a:rect r="r" b="b" t="t" l="l"/>
            <a:pathLst>
              <a:path h="4988606" w="8573887">
                <a:moveTo>
                  <a:pt x="0" y="0"/>
                </a:moveTo>
                <a:lnTo>
                  <a:pt x="8573888" y="0"/>
                </a:lnTo>
                <a:lnTo>
                  <a:pt x="8573888" y="4988606"/>
                </a:lnTo>
                <a:lnTo>
                  <a:pt x="0" y="498860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779" t="0" r="-40426" b="-3474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545954" y="708506"/>
            <a:ext cx="12474452" cy="1208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93935" indent="-496967" lvl="1">
              <a:lnSpc>
                <a:spcPts val="4695"/>
              </a:lnSpc>
              <a:buAutoNum type="arabicPeriod" startAt="1"/>
            </a:pPr>
            <a:r>
              <a:rPr lang="en-US" b="true" sz="4603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Чи виникають у вас під час навчання проблемні ситуації?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27420" y="4372543"/>
            <a:ext cx="1402560" cy="510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72"/>
              </a:lnSpc>
            </a:pPr>
            <a:r>
              <a:rPr lang="en-US" sz="3796" b="true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2024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361724" y="4372543"/>
            <a:ext cx="1402560" cy="510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72"/>
              </a:lnSpc>
            </a:pPr>
            <a:r>
              <a:rPr lang="en-US" sz="3796" b="true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2025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000500" y="2148539"/>
            <a:ext cx="10167594" cy="1647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54"/>
              </a:lnSpc>
            </a:pPr>
            <a:r>
              <a:rPr lang="en-US" sz="2582">
                <a:solidFill>
                  <a:srgbClr val="004A55"/>
                </a:solidFill>
                <a:latin typeface="Marta"/>
                <a:ea typeface="Marta"/>
                <a:cs typeface="Marta"/>
                <a:sym typeface="Marta"/>
              </a:rPr>
              <a:t>«Проблемні ситуації є сталим елементом освітнього процесу і присутні в обох роках. Водночас результати 2025 року демонструють більш усвідомлене ставлення студентів до шляхів їх вирішення, що є позитивною тенденцією».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914400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10287000" y="0"/>
                </a:moveTo>
                <a:lnTo>
                  <a:pt x="0" y="0"/>
                </a:lnTo>
                <a:lnTo>
                  <a:pt x="0" y="10287000"/>
                </a:lnTo>
                <a:lnTo>
                  <a:pt x="10287000" y="1028700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053014" y="765551"/>
            <a:ext cx="11617762" cy="10287000"/>
          </a:xfrm>
          <a:custGeom>
            <a:avLst/>
            <a:gdLst/>
            <a:ahLst/>
            <a:cxnLst/>
            <a:rect r="r" b="b" t="t" l="l"/>
            <a:pathLst>
              <a:path h="10287000" w="11617762">
                <a:moveTo>
                  <a:pt x="0" y="0"/>
                </a:moveTo>
                <a:lnTo>
                  <a:pt x="11617762" y="0"/>
                </a:lnTo>
                <a:lnTo>
                  <a:pt x="1161776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14300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0">
            <a:off x="15280012" y="7300604"/>
            <a:ext cx="1979288" cy="1957696"/>
          </a:xfrm>
          <a:custGeom>
            <a:avLst/>
            <a:gdLst/>
            <a:ahLst/>
            <a:cxnLst/>
            <a:rect r="r" b="b" t="t" l="l"/>
            <a:pathLst>
              <a:path h="1957696" w="1979288">
                <a:moveTo>
                  <a:pt x="0" y="1957696"/>
                </a:moveTo>
                <a:lnTo>
                  <a:pt x="1979288" y="1957696"/>
                </a:lnTo>
                <a:lnTo>
                  <a:pt x="1979288" y="0"/>
                </a:lnTo>
                <a:lnTo>
                  <a:pt x="0" y="0"/>
                </a:lnTo>
                <a:lnTo>
                  <a:pt x="0" y="195769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144000" y="5357280"/>
            <a:ext cx="8877072" cy="4708601"/>
          </a:xfrm>
          <a:custGeom>
            <a:avLst/>
            <a:gdLst/>
            <a:ahLst/>
            <a:cxnLst/>
            <a:rect r="r" b="b" t="t" l="l"/>
            <a:pathLst>
              <a:path h="4708601" w="8877072">
                <a:moveTo>
                  <a:pt x="0" y="0"/>
                </a:moveTo>
                <a:lnTo>
                  <a:pt x="8877072" y="0"/>
                </a:lnTo>
                <a:lnTo>
                  <a:pt x="8877072" y="4708601"/>
                </a:lnTo>
                <a:lnTo>
                  <a:pt x="0" y="47086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-30408" b="-3448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8460" y="5352444"/>
            <a:ext cx="8811999" cy="4713436"/>
          </a:xfrm>
          <a:custGeom>
            <a:avLst/>
            <a:gdLst/>
            <a:ahLst/>
            <a:cxnLst/>
            <a:rect r="r" b="b" t="t" l="l"/>
            <a:pathLst>
              <a:path h="4713436" w="8811999">
                <a:moveTo>
                  <a:pt x="0" y="0"/>
                </a:moveTo>
                <a:lnTo>
                  <a:pt x="8811999" y="0"/>
                </a:lnTo>
                <a:lnTo>
                  <a:pt x="8811999" y="4713437"/>
                </a:lnTo>
                <a:lnTo>
                  <a:pt x="0" y="471343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108" t="0" r="-30694" b="-438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594459" y="681495"/>
            <a:ext cx="9814942" cy="1351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118749" indent="-559375" lvl="1">
              <a:lnSpc>
                <a:spcPts val="5285"/>
              </a:lnSpc>
              <a:buAutoNum type="arabicPeriod" startAt="1"/>
            </a:pPr>
            <a:r>
              <a:rPr lang="en-US" b="true" sz="5181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Як часто виникають проблемні ситуації?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289954" y="4633084"/>
            <a:ext cx="1402560" cy="510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72"/>
              </a:lnSpc>
            </a:pPr>
            <a:r>
              <a:rPr lang="en-US" sz="3796" b="true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2025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27420" y="4633084"/>
            <a:ext cx="1402560" cy="510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72"/>
              </a:lnSpc>
            </a:pPr>
            <a:r>
              <a:rPr lang="en-US" sz="3796" b="true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2024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731741" y="2462110"/>
            <a:ext cx="10167594" cy="1647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54"/>
              </a:lnSpc>
            </a:pPr>
            <a:r>
              <a:rPr lang="en-US" sz="2582">
                <a:solidFill>
                  <a:srgbClr val="004A55"/>
                </a:solidFill>
                <a:latin typeface="Marta"/>
                <a:ea typeface="Marta"/>
                <a:cs typeface="Marta"/>
                <a:sym typeface="Marta"/>
              </a:rPr>
              <a:t>«Частота виникнення проблемних ситуацій залишається відносно стабільною. Це свідчить про сталість викликів студентського середовища, однак ключовим є не зменшення кількості проблем, а ефективність механізмів реагування на них».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914400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10287000" y="0"/>
                </a:moveTo>
                <a:lnTo>
                  <a:pt x="0" y="0"/>
                </a:lnTo>
                <a:lnTo>
                  <a:pt x="0" y="10287000"/>
                </a:lnTo>
                <a:lnTo>
                  <a:pt x="10287000" y="1028700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650179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0">
            <a:off x="15280012" y="7300604"/>
            <a:ext cx="1979288" cy="1957696"/>
          </a:xfrm>
          <a:custGeom>
            <a:avLst/>
            <a:gdLst/>
            <a:ahLst/>
            <a:cxnLst/>
            <a:rect r="r" b="b" t="t" l="l"/>
            <a:pathLst>
              <a:path h="1957696" w="1979288">
                <a:moveTo>
                  <a:pt x="0" y="1957696"/>
                </a:moveTo>
                <a:lnTo>
                  <a:pt x="1979288" y="1957696"/>
                </a:lnTo>
                <a:lnTo>
                  <a:pt x="1979288" y="0"/>
                </a:lnTo>
                <a:lnTo>
                  <a:pt x="0" y="0"/>
                </a:lnTo>
                <a:lnTo>
                  <a:pt x="0" y="195769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780458" y="3731140"/>
            <a:ext cx="8849529" cy="5810482"/>
          </a:xfrm>
          <a:custGeom>
            <a:avLst/>
            <a:gdLst/>
            <a:ahLst/>
            <a:cxnLst/>
            <a:rect r="r" b="b" t="t" l="l"/>
            <a:pathLst>
              <a:path h="5810482" w="8849529">
                <a:moveTo>
                  <a:pt x="0" y="0"/>
                </a:moveTo>
                <a:lnTo>
                  <a:pt x="8849529" y="0"/>
                </a:lnTo>
                <a:lnTo>
                  <a:pt x="8849529" y="5810482"/>
                </a:lnTo>
                <a:lnTo>
                  <a:pt x="0" y="58104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0355" t="-45073" r="-58305" b="-23755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592671" y="532014"/>
            <a:ext cx="15102658" cy="492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93735" indent="-396868" lvl="1">
              <a:lnSpc>
                <a:spcPts val="3749"/>
              </a:lnSpc>
              <a:buAutoNum type="arabicPeriod" startAt="1"/>
            </a:pPr>
            <a:r>
              <a:rPr lang="en-US" b="true" sz="3676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Як на вашу думку можна покращити підтримку у ВНЗ?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20108" y="3153343"/>
            <a:ext cx="1402560" cy="510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72"/>
              </a:lnSpc>
            </a:pPr>
            <a:r>
              <a:rPr lang="en-US" sz="3796" b="true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2024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371273" y="3094281"/>
            <a:ext cx="999869" cy="3637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60"/>
              </a:lnSpc>
            </a:pPr>
            <a:r>
              <a:rPr lang="en-US" sz="2706" b="true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2025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29312" y="3578034"/>
            <a:ext cx="8551146" cy="5963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5224" indent="-217612" lvl="1">
              <a:lnSpc>
                <a:spcPts val="3386"/>
              </a:lnSpc>
              <a:buFont typeface="Arial"/>
              <a:buChar char="•"/>
            </a:pPr>
            <a:r>
              <a:rPr lang="en-US" b="true" sz="2015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Покращувати найближчі стосунки (старости з групою, кураторки з групою, студради з кожним курсом і т.д</a:t>
            </a:r>
          </a:p>
          <a:p>
            <a:pPr algn="l" marL="435224" indent="-217612" lvl="1">
              <a:lnSpc>
                <a:spcPts val="3386"/>
              </a:lnSpc>
              <a:buFont typeface="Arial"/>
              <a:buChar char="•"/>
            </a:pPr>
            <a:r>
              <a:rPr lang="en-US" b="true" sz="2015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Включати гарячу воду хоча б по графіку, покращити комунікацію між відділами, fix бот взагалі не працює</a:t>
            </a:r>
          </a:p>
          <a:p>
            <a:pPr algn="l" marL="435224" indent="-217612" lvl="1">
              <a:lnSpc>
                <a:spcPts val="3386"/>
              </a:lnSpc>
              <a:buFont typeface="Arial"/>
              <a:buChar char="•"/>
            </a:pPr>
            <a:r>
              <a:rPr lang="en-US" b="true" sz="2015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зробити деканат та бухгалтерію більш ввічливої, УВАЖНОЮ та відкритою до студентів. Чесне слово, за 4 роки навчання тільки з ними проблеми найбільше було</a:t>
            </a:r>
          </a:p>
          <a:p>
            <a:pPr algn="l" marL="435224" indent="-217612" lvl="1">
              <a:lnSpc>
                <a:spcPts val="3386"/>
              </a:lnSpc>
              <a:buFont typeface="Arial"/>
              <a:buChar char="•"/>
            </a:pPr>
            <a:r>
              <a:rPr lang="en-US" b="true" sz="2015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Частіше розповідати про неї</a:t>
            </a:r>
          </a:p>
          <a:p>
            <a:pPr algn="l" marL="435224" indent="-217612" lvl="1">
              <a:lnSpc>
                <a:spcPts val="3386"/>
              </a:lnSpc>
              <a:buFont typeface="Arial"/>
              <a:buChar char="•"/>
            </a:pPr>
            <a:r>
              <a:rPr lang="en-US" b="true" sz="2015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Хто зна</a:t>
            </a:r>
          </a:p>
          <a:p>
            <a:pPr algn="l" marL="435224" indent="-217612" lvl="1">
              <a:lnSpc>
                <a:spcPts val="3386"/>
              </a:lnSpc>
              <a:buFont typeface="Arial"/>
              <a:buChar char="•"/>
            </a:pPr>
            <a:r>
              <a:rPr lang="en-US" b="true" sz="2015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Дати грошей Студраді</a:t>
            </a:r>
          </a:p>
          <a:p>
            <a:pPr algn="l" marL="435224" indent="-217612" lvl="1">
              <a:lnSpc>
                <a:spcPts val="3386"/>
              </a:lnSpc>
              <a:buFont typeface="Arial"/>
              <a:buChar char="•"/>
            </a:pPr>
            <a:r>
              <a:rPr lang="en-US" b="true" sz="2015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Організовувати більше групових зустрічей с психологом </a:t>
            </a:r>
          </a:p>
          <a:p>
            <a:pPr algn="l" marL="435224" indent="-217612" lvl="1">
              <a:lnSpc>
                <a:spcPts val="3386"/>
              </a:lnSpc>
              <a:buFont typeface="Arial"/>
              <a:buChar char="•"/>
            </a:pPr>
            <a:r>
              <a:rPr lang="en-US" b="true" sz="2015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Не знаю:)</a:t>
            </a:r>
          </a:p>
          <a:p>
            <a:pPr algn="l" marL="435224" indent="-217612" lvl="1">
              <a:lnSpc>
                <a:spcPts val="3386"/>
              </a:lnSpc>
              <a:buFont typeface="Arial"/>
              <a:buChar char="•"/>
            </a:pPr>
            <a:r>
              <a:rPr lang="en-US" b="true" sz="2015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Створювати анонімні опитування </a:t>
            </a:r>
          </a:p>
          <a:p>
            <a:pPr algn="l">
              <a:lnSpc>
                <a:spcPts val="3386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4296462" y="1195586"/>
            <a:ext cx="10149621" cy="2056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54"/>
              </a:lnSpc>
            </a:pPr>
            <a:r>
              <a:rPr lang="en-US" sz="2582">
                <a:solidFill>
                  <a:srgbClr val="004A55"/>
                </a:solidFill>
                <a:latin typeface="Marta"/>
                <a:ea typeface="Marta"/>
                <a:cs typeface="Marta"/>
                <a:sym typeface="Marta"/>
              </a:rPr>
              <a:t>«Відповіді 2024 року значною мірою емоційні та спрямовані на міжособистісний аспект: комунікацію, людяність, ввічливість. </a:t>
            </a:r>
          </a:p>
          <a:p>
            <a:pPr algn="l">
              <a:lnSpc>
                <a:spcPts val="3254"/>
              </a:lnSpc>
            </a:pPr>
          </a:p>
          <a:p>
            <a:pPr algn="l">
              <a:lnSpc>
                <a:spcPts val="3254"/>
              </a:lnSpc>
            </a:pPr>
            <a:r>
              <a:rPr lang="en-US" sz="2582">
                <a:solidFill>
                  <a:srgbClr val="004A55"/>
                </a:solidFill>
                <a:latin typeface="Marta"/>
                <a:ea typeface="Marta"/>
                <a:cs typeface="Marta"/>
                <a:sym typeface="Marta"/>
              </a:rPr>
              <a:t>Це свідчить про потребу студентів у підтримці не лише як сервісі, а як у партнерській взаємодії».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914400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10287000" y="0"/>
                </a:moveTo>
                <a:lnTo>
                  <a:pt x="0" y="0"/>
                </a:lnTo>
                <a:lnTo>
                  <a:pt x="0" y="10287000"/>
                </a:lnTo>
                <a:lnTo>
                  <a:pt x="10287000" y="1028700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650179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0">
            <a:off x="15280012" y="7300604"/>
            <a:ext cx="1979288" cy="1957696"/>
          </a:xfrm>
          <a:custGeom>
            <a:avLst/>
            <a:gdLst/>
            <a:ahLst/>
            <a:cxnLst/>
            <a:rect r="r" b="b" t="t" l="l"/>
            <a:pathLst>
              <a:path h="1957696" w="1979288">
                <a:moveTo>
                  <a:pt x="0" y="1957696"/>
                </a:moveTo>
                <a:lnTo>
                  <a:pt x="1979288" y="1957696"/>
                </a:lnTo>
                <a:lnTo>
                  <a:pt x="1979288" y="0"/>
                </a:lnTo>
                <a:lnTo>
                  <a:pt x="0" y="0"/>
                </a:lnTo>
                <a:lnTo>
                  <a:pt x="0" y="195769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144000" y="3744476"/>
            <a:ext cx="8348529" cy="5810482"/>
          </a:xfrm>
          <a:custGeom>
            <a:avLst/>
            <a:gdLst/>
            <a:ahLst/>
            <a:cxnLst/>
            <a:rect r="r" b="b" t="t" l="l"/>
            <a:pathLst>
              <a:path h="5810482" w="8348529">
                <a:moveTo>
                  <a:pt x="0" y="0"/>
                </a:moveTo>
                <a:lnTo>
                  <a:pt x="8348529" y="0"/>
                </a:lnTo>
                <a:lnTo>
                  <a:pt x="8348529" y="5810481"/>
                </a:lnTo>
                <a:lnTo>
                  <a:pt x="0" y="58104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9914" t="-42149" r="-56919" b="-15727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20108" y="3153343"/>
            <a:ext cx="1402560" cy="510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72"/>
              </a:lnSpc>
            </a:pPr>
            <a:r>
              <a:rPr lang="en-US" sz="3796" b="true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2024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529189" y="3153343"/>
            <a:ext cx="1402560" cy="510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72"/>
              </a:lnSpc>
            </a:pPr>
            <a:r>
              <a:rPr lang="en-US" sz="3796" b="true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2025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34919" y="3714497"/>
            <a:ext cx="8551156" cy="5543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7649" indent="-218825" lvl="1">
              <a:lnSpc>
                <a:spcPts val="3405"/>
              </a:lnSpc>
              <a:buFont typeface="Arial"/>
              <a:buChar char="•"/>
            </a:pPr>
            <a:r>
              <a:rPr lang="en-US" b="true" sz="2027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Оповістити про неї ще. Запропонувати якісь зустрічі по питанням підтримки</a:t>
            </a:r>
          </a:p>
          <a:p>
            <a:pPr algn="l" marL="437649" indent="-218825" lvl="1">
              <a:lnSpc>
                <a:spcPts val="3405"/>
              </a:lnSpc>
              <a:buFont typeface="Arial"/>
              <a:buChar char="•"/>
            </a:pPr>
            <a:r>
              <a:rPr lang="en-US" b="true" sz="2027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Щось вирішувати, а не просто знати</a:t>
            </a:r>
          </a:p>
          <a:p>
            <a:pPr algn="l" marL="437649" indent="-218825" lvl="1">
              <a:lnSpc>
                <a:spcPts val="3405"/>
              </a:lnSpc>
              <a:buFont typeface="Arial"/>
              <a:buChar char="•"/>
            </a:pPr>
            <a:r>
              <a:rPr lang="en-US" b="true" sz="2027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Більше про неї інформувати і надавати контакти </a:t>
            </a:r>
          </a:p>
          <a:p>
            <a:pPr algn="l" marL="437649" indent="-218825" lvl="1">
              <a:lnSpc>
                <a:spcPts val="3405"/>
              </a:lnSpc>
              <a:buFont typeface="Arial"/>
              <a:buChar char="•"/>
            </a:pPr>
            <a:r>
              <a:rPr lang="en-US" b="true" sz="2027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Бути розуміючими до студентів і чути їхні прохання))</a:t>
            </a:r>
          </a:p>
          <a:p>
            <a:pPr algn="l" marL="437649" indent="-218825" lvl="1">
              <a:lnSpc>
                <a:spcPts val="3405"/>
              </a:lnSpc>
              <a:buFont typeface="Arial"/>
              <a:buChar char="•"/>
            </a:pPr>
            <a:r>
              <a:rPr lang="en-US" b="true" sz="2027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Робити опитування і вирішувати питання з викладачами</a:t>
            </a:r>
          </a:p>
          <a:p>
            <a:pPr algn="l" marL="437649" indent="-218825" lvl="1">
              <a:lnSpc>
                <a:spcPts val="3405"/>
              </a:lnSpc>
              <a:buFont typeface="Arial"/>
              <a:buChar char="•"/>
            </a:pPr>
            <a:r>
              <a:rPr lang="en-US" b="true" sz="2027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Культура така, що не будуть звертатися до когось на стороні. Можливо в когось інакше, але мало ймовірно</a:t>
            </a:r>
          </a:p>
          <a:p>
            <a:pPr algn="l" marL="437649" indent="-218825" lvl="1">
              <a:lnSpc>
                <a:spcPts val="3405"/>
              </a:lnSpc>
              <a:buFont typeface="Arial"/>
              <a:buChar char="•"/>
            </a:pPr>
            <a:r>
              <a:rPr lang="en-US" b="true" sz="2027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Оновити дані про години прийому студентів в телеграмі (деканат,…) + час від часу описувати в телеграмі, яка підтримка є і за що відповідає</a:t>
            </a:r>
          </a:p>
          <a:p>
            <a:pPr algn="l" marL="437649" indent="-218825" lvl="1">
              <a:lnSpc>
                <a:spcPts val="3405"/>
              </a:lnSpc>
              <a:buFont typeface="Arial"/>
              <a:buChar char="•"/>
            </a:pPr>
            <a:r>
              <a:rPr lang="en-US" b="true" sz="2027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підвищити їм зарплатню, щоб рухались швидше</a:t>
            </a:r>
          </a:p>
          <a:p>
            <a:pPr algn="l">
              <a:lnSpc>
                <a:spcPts val="3405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3973059" y="1318442"/>
            <a:ext cx="10699861" cy="1647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54"/>
              </a:lnSpc>
            </a:pPr>
            <a:r>
              <a:rPr lang="en-US" sz="2582">
                <a:solidFill>
                  <a:srgbClr val="004A55"/>
                </a:solidFill>
                <a:latin typeface="Marta"/>
                <a:ea typeface="Marta"/>
                <a:cs typeface="Marta"/>
                <a:sym typeface="Marta"/>
              </a:rPr>
              <a:t>«У 2025 році пропозиції стають більш раціональними та структурованими. Студенти акцентують увагу на чіткості інформації, доступності контактів, оновленні даних, що вказує на зростання управлінських очікувань до служби підтримки».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92671" y="532014"/>
            <a:ext cx="15102658" cy="492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93735" indent="-396868" lvl="1">
              <a:lnSpc>
                <a:spcPts val="3749"/>
              </a:lnSpc>
              <a:buAutoNum type="arabicPeriod" startAt="1"/>
            </a:pPr>
            <a:r>
              <a:rPr lang="en-US" b="true" sz="3676">
                <a:solidFill>
                  <a:srgbClr val="004A5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Як на вашу думку можна покращити підтримку у ВНЗ?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DAG7voI4oZY</dc:identifier>
  <dcterms:modified xsi:type="dcterms:W3CDTF">2011-08-01T06:04:30Z</dcterms:modified>
  <cp:revision>1</cp:revision>
  <dc:title>Green Orange White Modern Group Project Presentation, копия</dc:title>
</cp:coreProperties>
</file>